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10"/>
  </p:notesMasterIdLst>
  <p:handoutMasterIdLst>
    <p:handoutMasterId r:id="rId11"/>
  </p:handoutMasterIdLst>
  <p:sldIdLst>
    <p:sldId id="454" r:id="rId2"/>
    <p:sldId id="470" r:id="rId3"/>
    <p:sldId id="456" r:id="rId4"/>
    <p:sldId id="458" r:id="rId5"/>
    <p:sldId id="432" r:id="rId6"/>
    <p:sldId id="473" r:id="rId7"/>
    <p:sldId id="474" r:id="rId8"/>
    <p:sldId id="466" r:id="rId9"/>
  </p:sldIdLst>
  <p:sldSz cx="9144000" cy="6858000" type="screen4x3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54">
          <p15:clr>
            <a:srgbClr val="A4A3A4"/>
          </p15:clr>
        </p15:guide>
        <p15:guide id="2" orient="horz" pos="3820">
          <p15:clr>
            <a:srgbClr val="A4A3A4"/>
          </p15:clr>
        </p15:guide>
        <p15:guide id="3" orient="horz" pos="2331">
          <p15:clr>
            <a:srgbClr val="A4A3A4"/>
          </p15:clr>
        </p15:guide>
        <p15:guide id="4" orient="horz" pos="1206">
          <p15:clr>
            <a:srgbClr val="A4A3A4"/>
          </p15:clr>
        </p15:guide>
        <p15:guide id="5" pos="5711">
          <p15:clr>
            <a:srgbClr val="A4A3A4"/>
          </p15:clr>
        </p15:guide>
        <p15:guide id="6" pos="293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frame" initials="k" lastIdx="1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2B1E"/>
    <a:srgbClr val="CD0920"/>
    <a:srgbClr val="007D57"/>
    <a:srgbClr val="000000"/>
    <a:srgbClr val="FFFFFF"/>
    <a:srgbClr val="C7EAFB"/>
    <a:srgbClr val="E7E7E8"/>
    <a:srgbClr val="696B73"/>
    <a:srgbClr val="F1F1F2"/>
    <a:srgbClr val="F790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27102A9-8310-4765-A935-A1911B00CA5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63" autoAdjust="0"/>
    <p:restoredTop sz="98299" autoAdjust="0"/>
  </p:normalViewPr>
  <p:slideViewPr>
    <p:cSldViewPr snapToGrid="0" snapToObjects="1">
      <p:cViewPr varScale="1">
        <p:scale>
          <a:sx n="116" d="100"/>
          <a:sy n="116" d="100"/>
        </p:scale>
        <p:origin x="1212" y="108"/>
      </p:cViewPr>
      <p:guideLst>
        <p:guide orient="horz" pos="554"/>
        <p:guide orient="horz" pos="3820"/>
        <p:guide orient="horz" pos="2331"/>
        <p:guide orient="horz" pos="1206"/>
        <p:guide pos="5711"/>
        <p:guide pos="293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8" d="100"/>
        <a:sy n="78" d="100"/>
      </p:scale>
      <p:origin x="0" y="0"/>
    </p:cViewPr>
  </p:sorterViewPr>
  <p:notesViewPr>
    <p:cSldViewPr snapToGrid="0" snapToObjects="1" showGuides="1">
      <p:cViewPr varScale="1">
        <p:scale>
          <a:sx n="57" d="100"/>
          <a:sy n="57" d="100"/>
        </p:scale>
        <p:origin x="-2778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EC16D5-1CA3-4E87-ADAA-A76CAA99C09C}" type="datetimeFigureOut">
              <a:rPr lang="en-GB" smtClean="0"/>
              <a:t>11/05/2015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7C8E41-52B2-478F-9ED7-6D21985EB9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07459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F948DC-871D-432E-A8A0-2937093991F2}" type="datetimeFigureOut">
              <a:rPr lang="en-US" smtClean="0"/>
              <a:pPr/>
              <a:t>5/11/2015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1579BC-4E24-49B0-ACD7-8A5B94FB52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9638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DDB36D02-DFCB-47D9-8837-EC778E86CE2F}" type="slidenum">
              <a:rPr lang="en-GB" altLang="en-US" smtClean="0"/>
              <a:pPr/>
              <a:t>2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19926123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1579BC-4E24-49B0-ACD7-8A5B94FB5235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082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BLAC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4188" y="2800350"/>
            <a:ext cx="8175623" cy="1470025"/>
          </a:xfrm>
        </p:spPr>
        <p:txBody>
          <a:bodyPr anchor="b">
            <a:normAutofit/>
          </a:bodyPr>
          <a:lstStyle>
            <a:lvl1pPr algn="l">
              <a:defRPr sz="3200" b="1">
                <a:solidFill>
                  <a:srgbClr val="D52B1E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4189" y="4344988"/>
            <a:ext cx="8175623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>
          <a:xfrm>
            <a:off x="1" y="0"/>
            <a:ext cx="215994" cy="6858000"/>
          </a:xfrm>
          <a:prstGeom prst="rect">
            <a:avLst/>
          </a:prstGeom>
          <a:solidFill>
            <a:srgbClr val="D52B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D52B1E"/>
                </a:solidFill>
              </a:rPr>
              <a:t>r</a:t>
            </a:r>
            <a:endParaRPr lang="en-US" dirty="0">
              <a:solidFill>
                <a:srgbClr val="D52B1E"/>
              </a:solidFill>
            </a:endParaRPr>
          </a:p>
        </p:txBody>
      </p:sp>
      <p:pic>
        <p:nvPicPr>
          <p:cNvPr id="5" name="Picture 4" descr="Group_lockup_horz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923789"/>
            <a:ext cx="2861734" cy="72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0121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122363"/>
            <a:ext cx="4040188" cy="784225"/>
          </a:xfrm>
          <a:solidFill>
            <a:schemeClr val="accent3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122363"/>
            <a:ext cx="4041775" cy="784225"/>
          </a:xfrm>
          <a:solidFill>
            <a:schemeClr val="accent3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 marL="457200" indent="0">
              <a:buNone/>
              <a:defRPr sz="2000" b="1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 marL="457200" indent="0">
              <a:buNone/>
              <a:defRPr sz="2000" b="1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05F494-62A3-403B-93D0-5CE4B25DBE2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29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122363"/>
            <a:ext cx="4040188" cy="784225"/>
          </a:xfrm>
          <a:solidFill>
            <a:schemeClr val="tx2"/>
          </a:solidFill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122363"/>
            <a:ext cx="4041775" cy="784225"/>
          </a:xfrm>
          <a:solidFill>
            <a:schemeClr val="tx2"/>
          </a:solidFill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 marL="457200" indent="0">
              <a:buNone/>
              <a:defRPr sz="2000" b="1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 marL="457200" indent="0">
              <a:buNone/>
              <a:defRPr sz="2000" b="1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05F494-62A3-403B-93D0-5CE4B25DBE2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217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122363"/>
            <a:ext cx="4040188" cy="784225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122363"/>
            <a:ext cx="4041775" cy="784225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 marL="457200" indent="0">
              <a:buNone/>
              <a:defRPr sz="2000" b="1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 marL="457200" indent="0">
              <a:buNone/>
              <a:defRPr sz="2000" b="1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05F494-62A3-403B-93D0-5CE4B25DBE2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851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n>
                  <a:noFill/>
                </a:ln>
              </a:defRPr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05F494-62A3-403B-93D0-5CE4B25DBE2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501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11223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05F494-62A3-403B-93D0-5CE4B25DBE2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914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RE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4188" y="2800350"/>
            <a:ext cx="8175623" cy="1470025"/>
          </a:xfrm>
        </p:spPr>
        <p:txBody>
          <a:bodyPr anchor="b">
            <a:normAutofit/>
          </a:bodyPr>
          <a:lstStyle>
            <a:lvl1pPr algn="l">
              <a:defRPr sz="3200" b="1">
                <a:solidFill>
                  <a:srgbClr val="D52B1E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4189" y="4344988"/>
            <a:ext cx="8175623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sp>
        <p:nvSpPr>
          <p:cNvPr id="7" name="Rectangle 6"/>
          <p:cNvSpPr/>
          <p:nvPr userDrawn="1"/>
        </p:nvSpPr>
        <p:spPr>
          <a:xfrm>
            <a:off x="1" y="0"/>
            <a:ext cx="215994" cy="6858000"/>
          </a:xfrm>
          <a:prstGeom prst="rect">
            <a:avLst/>
          </a:prstGeom>
          <a:solidFill>
            <a:srgbClr val="D52B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D52B1E"/>
                </a:solidFill>
              </a:rPr>
              <a:t>r</a:t>
            </a:r>
            <a:endParaRPr lang="en-US" dirty="0">
              <a:solidFill>
                <a:srgbClr val="D52B1E"/>
              </a:solidFill>
            </a:endParaRPr>
          </a:p>
        </p:txBody>
      </p:sp>
      <p:pic>
        <p:nvPicPr>
          <p:cNvPr id="6" name="Picture 5" descr="Group_lockup_horz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923789"/>
            <a:ext cx="2861734" cy="72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600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LU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4188" y="2800350"/>
            <a:ext cx="8175623" cy="1470025"/>
          </a:xfrm>
        </p:spPr>
        <p:txBody>
          <a:bodyPr anchor="b">
            <a:normAutofit/>
          </a:bodyPr>
          <a:lstStyle>
            <a:lvl1pPr algn="l">
              <a:defRPr sz="3200" b="1">
                <a:solidFill>
                  <a:srgbClr val="D52B1E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4189" y="4344988"/>
            <a:ext cx="8175623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>
          <a:xfrm>
            <a:off x="-18591" y="0"/>
            <a:ext cx="215997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 descr="Group_lockup_horz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923789"/>
            <a:ext cx="2861734" cy="72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3603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GREE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4188" y="2800350"/>
            <a:ext cx="8175623" cy="1470025"/>
          </a:xfrm>
        </p:spPr>
        <p:txBody>
          <a:bodyPr anchor="b">
            <a:normAutofit/>
          </a:bodyPr>
          <a:lstStyle>
            <a:lvl1pPr algn="l">
              <a:defRPr sz="3200" b="1">
                <a:solidFill>
                  <a:srgbClr val="D52B1E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4189" y="4344988"/>
            <a:ext cx="8175623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>
          <a:xfrm>
            <a:off x="-18593" y="0"/>
            <a:ext cx="215996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 descr="Group_lockup_horz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923789"/>
            <a:ext cx="2861734" cy="72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6703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YELLOW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8593" y="0"/>
            <a:ext cx="21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484188" y="2800350"/>
            <a:ext cx="8175623" cy="1470025"/>
          </a:xfrm>
        </p:spPr>
        <p:txBody>
          <a:bodyPr anchor="b">
            <a:normAutofit/>
          </a:bodyPr>
          <a:lstStyle>
            <a:lvl1pPr algn="l">
              <a:defRPr sz="3200" b="1">
                <a:solidFill>
                  <a:srgbClr val="CD092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484189" y="4344988"/>
            <a:ext cx="8175623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pic>
        <p:nvPicPr>
          <p:cNvPr id="7" name="Picture 6" descr="Group_lockup_horz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923789"/>
            <a:ext cx="2861734" cy="72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6703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457200" indent="0">
              <a:buNone/>
              <a:defRPr b="1"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5F494-62A3-403B-93D0-5CE4B25DBE2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249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7852229" y="6126164"/>
            <a:ext cx="1291771" cy="7318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122364"/>
            <a:ext cx="8202613" cy="5003800"/>
          </a:xfrm>
        </p:spPr>
        <p:txBody>
          <a:bodyPr/>
          <a:lstStyle>
            <a:lvl2pPr marL="457200" indent="0">
              <a:buNone/>
              <a:defRPr b="1"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pic>
        <p:nvPicPr>
          <p:cNvPr id="11" name="Picture 10" descr="Group_lockup_horz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340" y="6289411"/>
            <a:ext cx="1583267" cy="40162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05F494-62A3-403B-93D0-5CE4B25DBE2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205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22364"/>
            <a:ext cx="4038600" cy="5003800"/>
          </a:xfrm>
        </p:spPr>
        <p:txBody>
          <a:bodyPr/>
          <a:lstStyle>
            <a:lvl1pPr>
              <a:defRPr sz="2800"/>
            </a:lvl1pPr>
            <a:lvl2pPr marL="457200" indent="0">
              <a:buNone/>
              <a:defRPr sz="2400" b="1" i="0">
                <a:latin typeface="Arial"/>
                <a:cs typeface="Arial"/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22364"/>
            <a:ext cx="4038600" cy="5003800"/>
          </a:xfrm>
        </p:spPr>
        <p:txBody>
          <a:bodyPr/>
          <a:lstStyle>
            <a:lvl1pPr>
              <a:defRPr sz="2800"/>
            </a:lvl1pPr>
            <a:lvl2pPr marL="457200" indent="0">
              <a:buNone/>
              <a:defRPr sz="2400" b="1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5F494-62A3-403B-93D0-5CE4B25DBE2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398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122363"/>
            <a:ext cx="4040188" cy="792000"/>
          </a:xfrm>
          <a:solidFill>
            <a:schemeClr val="accent2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 marL="457200" indent="0">
              <a:buNone/>
              <a:defRPr sz="2000" b="1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122363"/>
            <a:ext cx="4041775" cy="791999"/>
          </a:xfrm>
          <a:solidFill>
            <a:schemeClr val="accent2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 marL="457200" indent="0">
              <a:buNone/>
              <a:defRPr sz="2000" b="1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05F494-62A3-403B-93D0-5CE4B25DBE2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5158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270932"/>
            <a:ext cx="9143999" cy="46799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n>
                <a:noFill/>
              </a:ln>
              <a:noFill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22364"/>
            <a:ext cx="8202613" cy="5003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87866"/>
            <a:ext cx="8202613" cy="4233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pic>
        <p:nvPicPr>
          <p:cNvPr id="5" name="Picture 4" descr="Group_lockup_horz.jpg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340" y="6289411"/>
            <a:ext cx="1583267" cy="40162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37885" y="62893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05F494-62A3-403B-93D0-5CE4B25DBE2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7236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74" r:id="rId2"/>
    <p:sldLayoutId id="2147483675" r:id="rId3"/>
    <p:sldLayoutId id="2147483680" r:id="rId4"/>
    <p:sldLayoutId id="2147483681" r:id="rId5"/>
    <p:sldLayoutId id="2147483664" r:id="rId6"/>
    <p:sldLayoutId id="2147483676" r:id="rId7"/>
    <p:sldLayoutId id="2147483666" r:id="rId8"/>
    <p:sldLayoutId id="2147483667" r:id="rId9"/>
    <p:sldLayoutId id="2147483677" r:id="rId10"/>
    <p:sldLayoutId id="2147483678" r:id="rId11"/>
    <p:sldLayoutId id="2147483682" r:id="rId12"/>
    <p:sldLayoutId id="2147483668" r:id="rId13"/>
    <p:sldLayoutId id="214748366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20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Clr>
          <a:schemeClr val="tx2"/>
        </a:buClr>
        <a:buSzPct val="100000"/>
        <a:buFont typeface="Arial" pitchFamily="34" charset="0"/>
        <a:buNone/>
        <a:defRPr sz="3200" b="1" i="0" kern="1200">
          <a:solidFill>
            <a:srgbClr val="D52B1E"/>
          </a:solidFill>
          <a:latin typeface="Arial"/>
          <a:ea typeface="+mn-ea"/>
          <a:cs typeface="Arial"/>
        </a:defRPr>
      </a:lvl1pPr>
      <a:lvl2pPr marL="457200" indent="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None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11" Type="http://schemas.openxmlformats.org/officeDocument/2006/relationships/hyperlink" Target="http://www.rs-online.com/designspark/electronics/eng/page/rs-university" TargetMode="External"/><Relationship Id="rId5" Type="http://schemas.openxmlformats.org/officeDocument/2006/relationships/image" Target="../media/image20.png"/><Relationship Id="rId15" Type="http://schemas.openxmlformats.org/officeDocument/2006/relationships/image" Target="../media/image28.png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9.jpeg"/><Relationship Id="rId1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27.png"/><Relationship Id="rId4" Type="http://schemas.openxmlformats.org/officeDocument/2006/relationships/image" Target="../media/image31.png"/><Relationship Id="rId9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5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47.png"/><Relationship Id="rId3" Type="http://schemas.openxmlformats.org/officeDocument/2006/relationships/image" Target="../media/image39.png"/><Relationship Id="rId7" Type="http://schemas.openxmlformats.org/officeDocument/2006/relationships/image" Target="../media/image41.jpeg"/><Relationship Id="rId12" Type="http://schemas.openxmlformats.org/officeDocument/2006/relationships/image" Target="../media/image46.jpeg"/><Relationship Id="rId2" Type="http://schemas.openxmlformats.org/officeDocument/2006/relationships/image" Target="../media/image16.jpeg"/><Relationship Id="rId16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techmums.co/" TargetMode="External"/><Relationship Id="rId11" Type="http://schemas.openxmlformats.org/officeDocument/2006/relationships/image" Target="../media/image45.png"/><Relationship Id="rId5" Type="http://schemas.openxmlformats.org/officeDocument/2006/relationships/image" Target="../media/image40.jpg"/><Relationship Id="rId15" Type="http://schemas.openxmlformats.org/officeDocument/2006/relationships/image" Target="../media/image49.jpeg"/><Relationship Id="rId10" Type="http://schemas.openxmlformats.org/officeDocument/2006/relationships/image" Target="../media/image44.jpeg"/><Relationship Id="rId4" Type="http://schemas.openxmlformats.org/officeDocument/2006/relationships/hyperlink" Target="http://practicalaction.org/powerhack" TargetMode="External"/><Relationship Id="rId9" Type="http://schemas.openxmlformats.org/officeDocument/2006/relationships/image" Target="../media/image43.png"/><Relationship Id="rId14" Type="http://schemas.openxmlformats.org/officeDocument/2006/relationships/image" Target="../media/image4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hackspace.org.uk/wiki/Main_Page" TargetMode="External"/><Relationship Id="rId13" Type="http://schemas.openxmlformats.org/officeDocument/2006/relationships/image" Target="../media/image56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2.jpeg"/><Relationship Id="rId12" Type="http://schemas.openxmlformats.org/officeDocument/2006/relationships/image" Target="../media/image9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://rlab.org.uk/" TargetMode="External"/><Relationship Id="rId11" Type="http://schemas.openxmlformats.org/officeDocument/2006/relationships/image" Target="../media/image55.png"/><Relationship Id="rId5" Type="http://schemas.openxmlformats.org/officeDocument/2006/relationships/image" Target="../media/image51.png"/><Relationship Id="rId10" Type="http://schemas.openxmlformats.org/officeDocument/2006/relationships/image" Target="../media/image54.png"/><Relationship Id="rId4" Type="http://schemas.openxmlformats.org/officeDocument/2006/relationships/image" Target="../media/image50.png"/><Relationship Id="rId9" Type="http://schemas.openxmlformats.org/officeDocument/2006/relationships/image" Target="../media/image53.png"/><Relationship Id="rId14" Type="http://schemas.openxmlformats.org/officeDocument/2006/relationships/image" Target="../media/image5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jpe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AutoShape 40"/>
          <p:cNvSpPr>
            <a:spLocks noChangeArrowheads="1"/>
          </p:cNvSpPr>
          <p:nvPr/>
        </p:nvSpPr>
        <p:spPr bwMode="auto">
          <a:xfrm>
            <a:off x="1696962" y="4258925"/>
            <a:ext cx="1316038" cy="1056748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 w="2540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50000"/>
              </a:spcBef>
            </a:pPr>
            <a:endParaRPr lang="en-US"/>
          </a:p>
        </p:txBody>
      </p:sp>
      <p:sp>
        <p:nvSpPr>
          <p:cNvPr id="77" name="TextBox 8"/>
          <p:cNvSpPr txBox="1">
            <a:spLocks noChangeArrowheads="1"/>
          </p:cNvSpPr>
          <p:nvPr/>
        </p:nvSpPr>
        <p:spPr bwMode="auto">
          <a:xfrm>
            <a:off x="1744311" y="4981474"/>
            <a:ext cx="1220334" cy="202893"/>
          </a:xfrm>
          <a:prstGeom prst="rect">
            <a:avLst/>
          </a:prstGeom>
          <a:solidFill>
            <a:schemeClr val="bg1"/>
          </a:solidFill>
          <a:ln>
            <a:headEnd/>
            <a:tailEnd/>
          </a:ln>
          <a:scene3d>
            <a:camera prst="orthographicFront"/>
            <a:lightRig rig="threePt" dir="t"/>
          </a:scene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>
              <a:defRPr/>
            </a:pPr>
            <a:r>
              <a:rPr lang="en-US" sz="1000" b="1" dirty="0">
                <a:solidFill>
                  <a:schemeClr val="tx1"/>
                </a:solidFill>
              </a:rPr>
              <a:t>£</a:t>
            </a:r>
            <a:r>
              <a:rPr lang="en-US" sz="1000" b="1" dirty="0" smtClean="0">
                <a:solidFill>
                  <a:schemeClr val="tx1"/>
                </a:solidFill>
              </a:rPr>
              <a:t>1.3B Revenue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90" name="Left Brace 7"/>
          <p:cNvSpPr>
            <a:spLocks/>
          </p:cNvSpPr>
          <p:nvPr/>
        </p:nvSpPr>
        <p:spPr bwMode="auto">
          <a:xfrm>
            <a:off x="1444549" y="4069648"/>
            <a:ext cx="252413" cy="1500187"/>
          </a:xfrm>
          <a:prstGeom prst="leftBrace">
            <a:avLst>
              <a:gd name="adj1" fmla="val 8321"/>
              <a:gd name="adj2" fmla="val 50000"/>
            </a:avLst>
          </a:prstGeom>
          <a:noFill/>
          <a:ln w="28575" algn="ctr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en-GB" sz="110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249848" y="4677943"/>
            <a:ext cx="1366473" cy="218705"/>
          </a:xfrm>
          <a:prstGeom prst="rect">
            <a:avLst/>
          </a:prstGeom>
          <a:noFill/>
        </p:spPr>
        <p:txBody>
          <a:bodyPr/>
          <a:lstStyle/>
          <a:p>
            <a:pPr>
              <a:defRPr/>
            </a:pPr>
            <a:r>
              <a:rPr 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Who 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are we</a:t>
            </a:r>
            <a:r>
              <a:rPr 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?</a:t>
            </a:r>
            <a:endParaRPr lang="en-GB" sz="1200" dirty="0" err="1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7" name="Picture 40" descr="Allied-Logo-Butt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95184" y="4382862"/>
            <a:ext cx="549283" cy="549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Picture 39" descr="RSlogo_lowre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017" y="4384822"/>
            <a:ext cx="569461" cy="525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" name="AutoShape 35"/>
          <p:cNvSpPr>
            <a:spLocks noChangeArrowheads="1"/>
          </p:cNvSpPr>
          <p:nvPr/>
        </p:nvSpPr>
        <p:spPr bwMode="auto">
          <a:xfrm>
            <a:off x="7454829" y="4246091"/>
            <a:ext cx="1330472" cy="1085770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 w="2540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50000"/>
              </a:spcBef>
            </a:pPr>
            <a:endParaRPr lang="en-US" dirty="0"/>
          </a:p>
        </p:txBody>
      </p:sp>
      <p:sp>
        <p:nvSpPr>
          <p:cNvPr id="66" name="TextBox 20"/>
          <p:cNvSpPr txBox="1">
            <a:spLocks noChangeArrowheads="1"/>
          </p:cNvSpPr>
          <p:nvPr/>
        </p:nvSpPr>
        <p:spPr bwMode="auto">
          <a:xfrm>
            <a:off x="7537199" y="4401528"/>
            <a:ext cx="1195443" cy="147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>
              <a:spcBef>
                <a:spcPct val="50000"/>
              </a:spcBef>
            </a:pPr>
            <a:r>
              <a:rPr lang="en-US" sz="800" dirty="0" smtClean="0"/>
              <a:t>&gt; 44,000 Parcels Daily</a:t>
            </a:r>
            <a:endParaRPr lang="en-US" sz="800" dirty="0"/>
          </a:p>
        </p:txBody>
      </p:sp>
      <p:sp>
        <p:nvSpPr>
          <p:cNvPr id="67" name="AutoShape 39"/>
          <p:cNvSpPr>
            <a:spLocks noChangeArrowheads="1"/>
          </p:cNvSpPr>
          <p:nvPr/>
        </p:nvSpPr>
        <p:spPr bwMode="auto">
          <a:xfrm>
            <a:off x="3097658" y="4258926"/>
            <a:ext cx="1333236" cy="1058252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 w="2540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50000"/>
              </a:spcBef>
            </a:pPr>
            <a:endParaRPr lang="en-US"/>
          </a:p>
        </p:txBody>
      </p:sp>
      <p:sp>
        <p:nvSpPr>
          <p:cNvPr id="68" name="TextBox 15"/>
          <p:cNvSpPr txBox="1">
            <a:spLocks noChangeArrowheads="1"/>
          </p:cNvSpPr>
          <p:nvPr/>
        </p:nvSpPr>
        <p:spPr bwMode="auto">
          <a:xfrm>
            <a:off x="3179905" y="4294764"/>
            <a:ext cx="1097972" cy="270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>
              <a:spcBef>
                <a:spcPct val="50000"/>
              </a:spcBef>
            </a:pPr>
            <a:r>
              <a:rPr lang="en-US" sz="800" dirty="0" smtClean="0"/>
              <a:t>&gt; 2,500 </a:t>
            </a:r>
            <a:r>
              <a:rPr lang="en-US" sz="800" dirty="0"/>
              <a:t>Major Suppliers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1613817" y="5356813"/>
            <a:ext cx="6934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+mj-lt"/>
              </a:rPr>
              <a:t>The </a:t>
            </a:r>
            <a:r>
              <a:rPr lang="en-GB" b="1" dirty="0" smtClean="0">
                <a:solidFill>
                  <a:srgbClr val="FF0000"/>
                </a:solidFill>
                <a:latin typeface="+mj-lt"/>
              </a:rPr>
              <a:t>global </a:t>
            </a:r>
            <a:r>
              <a:rPr lang="en-GB" b="1" dirty="0">
                <a:solidFill>
                  <a:srgbClr val="FF0000"/>
                </a:solidFill>
                <a:latin typeface="+mj-lt"/>
              </a:rPr>
              <a:t>distributor for </a:t>
            </a:r>
            <a:r>
              <a:rPr lang="en-GB" b="1" dirty="0" smtClean="0">
                <a:solidFill>
                  <a:srgbClr val="FF0000"/>
                </a:solidFill>
                <a:latin typeface="+mj-lt"/>
              </a:rPr>
              <a:t>engineers</a:t>
            </a:r>
            <a:endParaRPr lang="en-GB" b="1" dirty="0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78" name="Group 77"/>
          <p:cNvGrpSpPr/>
          <p:nvPr/>
        </p:nvGrpSpPr>
        <p:grpSpPr>
          <a:xfrm>
            <a:off x="5975673" y="4246091"/>
            <a:ext cx="1350861" cy="1085770"/>
            <a:chOff x="5421480" y="2740876"/>
            <a:chExt cx="1903399" cy="1501775"/>
          </a:xfrm>
        </p:grpSpPr>
        <p:sp>
          <p:nvSpPr>
            <p:cNvPr id="79" name="AutoShape 38"/>
            <p:cNvSpPr>
              <a:spLocks noChangeArrowheads="1"/>
            </p:cNvSpPr>
            <p:nvPr/>
          </p:nvSpPr>
          <p:spPr bwMode="auto">
            <a:xfrm>
              <a:off x="5421480" y="2740876"/>
              <a:ext cx="1903399" cy="1501775"/>
            </a:xfrm>
            <a:prstGeom prst="roundRect">
              <a:avLst>
                <a:gd name="adj" fmla="val 16667"/>
              </a:avLst>
            </a:prstGeom>
            <a:solidFill>
              <a:schemeClr val="bg1">
                <a:lumMod val="85000"/>
              </a:schemeClr>
            </a:solidFill>
            <a:ln w="2540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81" name="TextBox 11"/>
            <p:cNvSpPr txBox="1">
              <a:spLocks noChangeArrowheads="1"/>
            </p:cNvSpPr>
            <p:nvPr/>
          </p:nvSpPr>
          <p:spPr bwMode="auto">
            <a:xfrm>
              <a:off x="5626880" y="2811641"/>
              <a:ext cx="1506183" cy="231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800" dirty="0"/>
                <a:t>&gt; 1m Customers</a:t>
              </a:r>
            </a:p>
          </p:txBody>
        </p:sp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5219" y="3064789"/>
              <a:ext cx="1585906" cy="1035233"/>
            </a:xfrm>
            <a:prstGeom prst="rect">
              <a:avLst/>
            </a:prstGeom>
          </p:spPr>
        </p:pic>
      </p:grpSp>
      <p:grpSp>
        <p:nvGrpSpPr>
          <p:cNvPr id="83" name="Group 82"/>
          <p:cNvGrpSpPr/>
          <p:nvPr/>
        </p:nvGrpSpPr>
        <p:grpSpPr>
          <a:xfrm>
            <a:off x="4527768" y="4258922"/>
            <a:ext cx="1353414" cy="1056749"/>
            <a:chOff x="-1488284" y="6081368"/>
            <a:chExt cx="1863725" cy="1500188"/>
          </a:xfrm>
        </p:grpSpPr>
        <p:sp>
          <p:nvSpPr>
            <p:cNvPr id="84" name="AutoShape 39"/>
            <p:cNvSpPr>
              <a:spLocks noChangeArrowheads="1"/>
            </p:cNvSpPr>
            <p:nvPr/>
          </p:nvSpPr>
          <p:spPr bwMode="auto">
            <a:xfrm>
              <a:off x="-1488284" y="6081368"/>
              <a:ext cx="1863725" cy="1500188"/>
            </a:xfrm>
            <a:prstGeom prst="roundRect">
              <a:avLst>
                <a:gd name="adj" fmla="val 16667"/>
              </a:avLst>
            </a:prstGeom>
            <a:solidFill>
              <a:schemeClr val="bg1">
                <a:lumMod val="85000"/>
              </a:schemeClr>
            </a:solidFill>
            <a:ln w="2540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86" name="TextBox 13"/>
            <p:cNvSpPr txBox="1">
              <a:spLocks noChangeArrowheads="1"/>
            </p:cNvSpPr>
            <p:nvPr/>
          </p:nvSpPr>
          <p:spPr bwMode="auto">
            <a:xfrm>
              <a:off x="-1247313" y="6215152"/>
              <a:ext cx="1474787" cy="231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800" dirty="0" smtClean="0"/>
                <a:t>500,000</a:t>
              </a:r>
              <a:r>
                <a:rPr lang="en-US" sz="1100" dirty="0" smtClean="0"/>
                <a:t> </a:t>
              </a:r>
              <a:r>
                <a:rPr lang="en-US" sz="800" dirty="0"/>
                <a:t>Products</a:t>
              </a:r>
            </a:p>
          </p:txBody>
        </p:sp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99874" y="6474128"/>
              <a:ext cx="1521853" cy="955067"/>
            </a:xfrm>
            <a:prstGeom prst="rect">
              <a:avLst/>
            </a:prstGeom>
          </p:spPr>
        </p:pic>
      </p:grpSp>
      <p:pic>
        <p:nvPicPr>
          <p:cNvPr id="89" name="Picture 8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0963" y="4514614"/>
            <a:ext cx="1087917" cy="725485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848" y="4538883"/>
            <a:ext cx="1027124" cy="669465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126" y="262520"/>
            <a:ext cx="1681765" cy="472016"/>
          </a:xfrm>
          <a:prstGeom prst="rect">
            <a:avLst/>
          </a:prstGeom>
        </p:spPr>
      </p:pic>
      <p:sp>
        <p:nvSpPr>
          <p:cNvPr id="45" name="Title 1"/>
          <p:cNvSpPr txBox="1">
            <a:spLocks/>
          </p:cNvSpPr>
          <p:nvPr/>
        </p:nvSpPr>
        <p:spPr>
          <a:xfrm>
            <a:off x="2129741" y="295339"/>
            <a:ext cx="5902354" cy="4391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smtClean="0"/>
              <a:t>Supporting Engineers and Innovation</a:t>
            </a:r>
            <a:endParaRPr lang="en-US" sz="2400" dirty="0"/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65736" y="2280707"/>
            <a:ext cx="2898853" cy="561738"/>
          </a:xfrm>
          <a:prstGeom prst="rect">
            <a:avLst/>
          </a:prstGeom>
        </p:spPr>
      </p:pic>
      <p:sp>
        <p:nvSpPr>
          <p:cNvPr id="48" name="Title 1"/>
          <p:cNvSpPr txBox="1">
            <a:spLocks/>
          </p:cNvSpPr>
          <p:nvPr/>
        </p:nvSpPr>
        <p:spPr>
          <a:xfrm>
            <a:off x="1785017" y="1312178"/>
            <a:ext cx="3610108" cy="9366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D52B1E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 smtClean="0"/>
              <a:t>Pete Wood</a:t>
            </a:r>
          </a:p>
          <a:p>
            <a:r>
              <a:rPr lang="en-US" sz="1800" dirty="0" smtClean="0"/>
              <a:t>RS </a:t>
            </a:r>
            <a:r>
              <a:rPr lang="en-US" sz="1800" dirty="0" smtClean="0"/>
              <a:t>Components</a:t>
            </a:r>
            <a:endParaRPr lang="en-US" sz="1800" dirty="0" smtClean="0"/>
          </a:p>
        </p:txBody>
      </p:sp>
      <p:sp>
        <p:nvSpPr>
          <p:cNvPr id="49" name="Left Brace 7"/>
          <p:cNvSpPr>
            <a:spLocks/>
          </p:cNvSpPr>
          <p:nvPr/>
        </p:nvSpPr>
        <p:spPr bwMode="auto">
          <a:xfrm>
            <a:off x="1444549" y="1321011"/>
            <a:ext cx="252413" cy="1500187"/>
          </a:xfrm>
          <a:prstGeom prst="leftBrace">
            <a:avLst>
              <a:gd name="adj1" fmla="val 8321"/>
              <a:gd name="adj2" fmla="val 50000"/>
            </a:avLst>
          </a:prstGeom>
          <a:noFill/>
          <a:ln w="28575" algn="ctr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en-GB" sz="110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18544" y="1915075"/>
            <a:ext cx="1366473" cy="218705"/>
          </a:xfrm>
          <a:prstGeom prst="rect">
            <a:avLst/>
          </a:prstGeom>
          <a:noFill/>
        </p:spPr>
        <p:txBody>
          <a:bodyPr/>
          <a:lstStyle/>
          <a:p>
            <a:pPr>
              <a:defRPr/>
            </a:pPr>
            <a:r>
              <a:rPr 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Who 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am I?</a:t>
            </a:r>
            <a:endParaRPr lang="en-GB" sz="1200" dirty="0" err="1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873" y="1528872"/>
            <a:ext cx="870379" cy="730548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31461" y="1339623"/>
            <a:ext cx="2583711" cy="14629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9712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Title 2"/>
          <p:cNvSpPr>
            <a:spLocks noGrp="1"/>
          </p:cNvSpPr>
          <p:nvPr>
            <p:ph type="title"/>
          </p:nvPr>
        </p:nvSpPr>
        <p:spPr>
          <a:xfrm>
            <a:off x="542925" y="512793"/>
            <a:ext cx="7219950" cy="105507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 sz="2585" dirty="0">
                <a:latin typeface="Arial" panose="020B0604020202020204" pitchFamily="34" charset="0"/>
                <a:cs typeface="Arial" panose="020B0604020202020204" pitchFamily="34" charset="0"/>
              </a:rPr>
              <a:t>Supporting the Modern Engineer…</a:t>
            </a:r>
          </a:p>
        </p:txBody>
      </p:sp>
      <p:sp>
        <p:nvSpPr>
          <p:cNvPr id="2" name="Rectangle 1"/>
          <p:cNvSpPr/>
          <p:nvPr/>
        </p:nvSpPr>
        <p:spPr>
          <a:xfrm>
            <a:off x="182528" y="299552"/>
            <a:ext cx="44310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Supporting the Modern Engineer…</a:t>
            </a:r>
            <a:endParaRPr lang="en-GB" sz="2000" b="1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7320" y="6276001"/>
            <a:ext cx="745426" cy="451774"/>
          </a:xfrm>
          <a:prstGeom prst="rect">
            <a:avLst/>
          </a:prstGeom>
        </p:spPr>
      </p:pic>
      <p:pic>
        <p:nvPicPr>
          <p:cNvPr id="11" name="Picture 4" descr="tit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73" y="1173038"/>
            <a:ext cx="3384550" cy="134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921" y="1157009"/>
            <a:ext cx="1528689" cy="1357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 descr="titl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108" y="1154978"/>
            <a:ext cx="2740509" cy="1361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94994" y="2633630"/>
            <a:ext cx="8130055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As engineers we </a:t>
            </a:r>
            <a:r>
              <a:rPr lang="en-GB" sz="1600" dirty="0" smtClean="0"/>
              <a:t>understand </a:t>
            </a:r>
            <a:r>
              <a:rPr lang="en-GB" sz="1600" dirty="0" smtClean="0"/>
              <a:t>that we;</a:t>
            </a:r>
            <a:endParaRPr lang="en-GB" sz="1600" dirty="0" smtClean="0"/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 smtClean="0"/>
              <a:t>increasingly </a:t>
            </a:r>
            <a:r>
              <a:rPr lang="en-GB" sz="1200" dirty="0"/>
              <a:t>face </a:t>
            </a:r>
            <a:r>
              <a:rPr lang="en-GB" sz="1200" b="1" dirty="0">
                <a:solidFill>
                  <a:srgbClr val="FF0000"/>
                </a:solidFill>
              </a:rPr>
              <a:t>time pressures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 smtClean="0"/>
              <a:t>Want to keep up </a:t>
            </a:r>
            <a:r>
              <a:rPr lang="en-GB" sz="1200" b="1" dirty="0" smtClean="0">
                <a:solidFill>
                  <a:srgbClr val="FF0000"/>
                </a:solidFill>
              </a:rPr>
              <a:t>new </a:t>
            </a:r>
            <a:r>
              <a:rPr lang="en-GB" sz="1200" b="1" dirty="0">
                <a:solidFill>
                  <a:srgbClr val="FF0000"/>
                </a:solidFill>
              </a:rPr>
              <a:t>technologies </a:t>
            </a:r>
            <a:r>
              <a:rPr lang="en-GB" sz="1200" dirty="0"/>
              <a:t>and the skills required is </a:t>
            </a:r>
            <a:r>
              <a:rPr lang="en-GB" sz="1200" dirty="0" smtClean="0"/>
              <a:t>our </a:t>
            </a:r>
            <a:r>
              <a:rPr lang="en-GB" sz="1200" dirty="0"/>
              <a:t>greatest challenge</a:t>
            </a:r>
            <a:br>
              <a:rPr lang="en-GB" sz="1200" dirty="0"/>
            </a:br>
            <a:endParaRPr lang="en-GB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 smtClean="0"/>
              <a:t>We look </a:t>
            </a:r>
            <a:r>
              <a:rPr lang="en-GB" sz="1200" dirty="0"/>
              <a:t>for </a:t>
            </a:r>
            <a:r>
              <a:rPr lang="en-GB" sz="1200" b="1" dirty="0" smtClean="0">
                <a:solidFill>
                  <a:srgbClr val="FF0000"/>
                </a:solidFill>
              </a:rPr>
              <a:t>design </a:t>
            </a:r>
            <a:r>
              <a:rPr lang="en-GB" sz="1200" b="1" dirty="0">
                <a:solidFill>
                  <a:srgbClr val="FF0000"/>
                </a:solidFill>
              </a:rPr>
              <a:t>‘shortcuts’ </a:t>
            </a:r>
            <a:r>
              <a:rPr lang="en-GB" sz="1200" dirty="0"/>
              <a:t>to save time and counter lack of skills in a given area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 smtClean="0"/>
              <a:t>When designing, </a:t>
            </a:r>
            <a:r>
              <a:rPr lang="en-GB" sz="1200" b="1" dirty="0" smtClean="0">
                <a:solidFill>
                  <a:srgbClr val="FF0000"/>
                </a:solidFill>
              </a:rPr>
              <a:t>Online </a:t>
            </a:r>
            <a:r>
              <a:rPr lang="en-GB" sz="1200" b="1" dirty="0">
                <a:solidFill>
                  <a:srgbClr val="FF0000"/>
                </a:solidFill>
              </a:rPr>
              <a:t>is the predominant source</a:t>
            </a:r>
            <a:r>
              <a:rPr lang="en-GB" sz="1200" dirty="0"/>
              <a:t> for our </a:t>
            </a:r>
            <a:r>
              <a:rPr lang="en-GB" sz="1200" dirty="0" smtClean="0"/>
              <a:t>information</a:t>
            </a:r>
            <a:endParaRPr lang="en-GB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b="1" dirty="0">
                <a:solidFill>
                  <a:srgbClr val="FF0000"/>
                </a:solidFill>
              </a:rPr>
              <a:t>Rich </a:t>
            </a:r>
            <a:r>
              <a:rPr lang="en-GB" sz="1200" b="1" dirty="0" smtClean="0">
                <a:solidFill>
                  <a:srgbClr val="FF0000"/>
                </a:solidFill>
              </a:rPr>
              <a:t>content</a:t>
            </a:r>
            <a:r>
              <a:rPr lang="en-GB" sz="1200" dirty="0" smtClean="0"/>
              <a:t>, including </a:t>
            </a:r>
            <a:r>
              <a:rPr lang="en-GB" sz="1200" dirty="0"/>
              <a:t>video, product reviews, </a:t>
            </a:r>
            <a:r>
              <a:rPr lang="en-GB" sz="1200" dirty="0" smtClean="0"/>
              <a:t>technical articles webinars</a:t>
            </a:r>
            <a:r>
              <a:rPr lang="en-GB" sz="1200" dirty="0"/>
              <a:t>, </a:t>
            </a:r>
            <a:r>
              <a:rPr lang="en-GB" sz="1200" dirty="0" smtClean="0"/>
              <a:t>are becoming </a:t>
            </a:r>
            <a:r>
              <a:rPr lang="en-GB" sz="1200" dirty="0"/>
              <a:t>key in </a:t>
            </a:r>
            <a:r>
              <a:rPr lang="en-GB" sz="1200" dirty="0" smtClean="0"/>
              <a:t>our product decisions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 dirty="0" smtClean="0"/>
          </a:p>
          <a:p>
            <a:endParaRPr lang="en-GB" sz="1200" dirty="0"/>
          </a:p>
          <a:p>
            <a:r>
              <a:rPr lang="en-GB" sz="1600" dirty="0" smtClean="0"/>
              <a:t>So, In 2010 we </a:t>
            </a:r>
            <a:r>
              <a:rPr lang="en-GB" sz="1600" dirty="0" smtClean="0"/>
              <a:t>created a place where fellow </a:t>
            </a:r>
            <a:r>
              <a:rPr lang="en-GB" sz="1600" dirty="0" smtClean="0"/>
              <a:t>Engineers/Hackers/Makers, </a:t>
            </a:r>
            <a:r>
              <a:rPr lang="en-GB" sz="1600" dirty="0" smtClean="0"/>
              <a:t>could get easy </a:t>
            </a:r>
          </a:p>
          <a:p>
            <a:r>
              <a:rPr lang="en-GB" sz="1600" dirty="0" smtClean="0"/>
              <a:t>access to the tools and resources they </a:t>
            </a:r>
            <a:r>
              <a:rPr lang="en-GB" sz="1600" dirty="0" smtClean="0"/>
              <a:t>needed</a:t>
            </a:r>
            <a:r>
              <a:rPr lang="en-GB" sz="1600" dirty="0"/>
              <a:t> </a:t>
            </a:r>
            <a:r>
              <a:rPr lang="en-GB" sz="1600" dirty="0" smtClean="0"/>
              <a:t>to create awesome designs</a:t>
            </a:r>
            <a:endParaRPr lang="en-GB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8649" y="272939"/>
            <a:ext cx="1681765" cy="47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59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328237" y="4495485"/>
            <a:ext cx="3820870" cy="1608753"/>
          </a:xfrm>
          <a:prstGeom prst="rect">
            <a:avLst/>
          </a:prstGeom>
          <a:solidFill>
            <a:srgbClr val="DDDDDD"/>
          </a:solidFill>
          <a:ln w="9525" cap="flat" cmpd="sng" algn="ctr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Our Engineering Community</a:t>
            </a:r>
            <a:endParaRPr lang="en-GB" dirty="0"/>
          </a:p>
        </p:txBody>
      </p:sp>
      <p:pic>
        <p:nvPicPr>
          <p:cNvPr id="4100" name="Picture 4" descr="red user icon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8880" y="4610895"/>
            <a:ext cx="575876" cy="57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96384" y="5217113"/>
            <a:ext cx="992502" cy="3843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GB" sz="1050" b="1" dirty="0" smtClean="0"/>
              <a:t>&gt;300k members</a:t>
            </a:r>
          </a:p>
          <a:p>
            <a:r>
              <a:rPr lang="en-GB" sz="1050" b="1" dirty="0" smtClean="0"/>
              <a:t>In 200+ territories</a:t>
            </a:r>
          </a:p>
        </p:txBody>
      </p:sp>
      <p:pic>
        <p:nvPicPr>
          <p:cNvPr id="4102" name="Picture 6" descr="red chart icon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5784" y="4588198"/>
            <a:ext cx="621269" cy="621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red search icon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7250" y="4626898"/>
            <a:ext cx="618442" cy="618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801713" y="5314477"/>
            <a:ext cx="906202" cy="6579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GB" sz="1100" b="1" dirty="0" smtClean="0"/>
              <a:t>10K </a:t>
            </a:r>
            <a:r>
              <a:rPr lang="en-GB" sz="1100" b="1" dirty="0" smtClean="0"/>
              <a:t>New members/month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078487" y="5325865"/>
            <a:ext cx="897846" cy="5861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GB" sz="1100" b="1" dirty="0" smtClean="0"/>
              <a:t>1M+ </a:t>
            </a:r>
            <a:r>
              <a:rPr lang="en-GB" sz="1100" b="1" dirty="0" err="1" smtClean="0"/>
              <a:t>pageviews</a:t>
            </a:r>
            <a:r>
              <a:rPr lang="en-GB" sz="1100" b="1" dirty="0" smtClean="0"/>
              <a:t>/month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6842" y="2387766"/>
            <a:ext cx="919959" cy="919959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5828277" y="2369931"/>
            <a:ext cx="3712398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GB" sz="1400" b="1" dirty="0" smtClean="0"/>
              <a:t>Design Shortcuts</a:t>
            </a:r>
          </a:p>
          <a:p>
            <a:pPr algn="l">
              <a:spcBef>
                <a:spcPts val="0"/>
              </a:spcBef>
            </a:pPr>
            <a:r>
              <a:rPr lang="en-GB" sz="1200" dirty="0"/>
              <a:t> </a:t>
            </a:r>
            <a:r>
              <a:rPr lang="en-GB" sz="1200" dirty="0" smtClean="0"/>
              <a:t>- CAD &amp; PCB Models</a:t>
            </a:r>
          </a:p>
          <a:p>
            <a:pPr algn="l">
              <a:spcBef>
                <a:spcPts val="0"/>
              </a:spcBef>
            </a:pPr>
            <a:r>
              <a:rPr lang="en-GB" sz="1200" dirty="0" smtClean="0"/>
              <a:t> - Software code</a:t>
            </a:r>
          </a:p>
          <a:p>
            <a:pPr algn="l">
              <a:spcBef>
                <a:spcPts val="0"/>
              </a:spcBef>
            </a:pPr>
            <a:r>
              <a:rPr lang="en-GB" sz="1200" dirty="0"/>
              <a:t> </a:t>
            </a:r>
            <a:r>
              <a:rPr lang="en-GB" sz="1200" dirty="0" smtClean="0"/>
              <a:t>- Open Source Reference designs &amp; Projects</a:t>
            </a:r>
          </a:p>
          <a:p>
            <a:pPr algn="l">
              <a:spcBef>
                <a:spcPts val="0"/>
              </a:spcBef>
            </a:pPr>
            <a:r>
              <a:rPr lang="en-GB" sz="1200" dirty="0"/>
              <a:t> </a:t>
            </a:r>
            <a:r>
              <a:rPr lang="en-GB" sz="1200" dirty="0" smtClean="0"/>
              <a:t>- Circuit Examples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3936" y="1101304"/>
            <a:ext cx="1052865" cy="1052865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5828277" y="1225896"/>
            <a:ext cx="296973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GB" sz="1400" b="1" dirty="0" smtClean="0"/>
              <a:t>Free </a:t>
            </a:r>
            <a:r>
              <a:rPr lang="en-GB" sz="1400" b="1" dirty="0" smtClean="0"/>
              <a:t>Professional Applications </a:t>
            </a:r>
            <a:endParaRPr lang="en-GB" sz="1400" b="1" dirty="0" smtClean="0"/>
          </a:p>
          <a:p>
            <a:pPr algn="l">
              <a:spcBef>
                <a:spcPts val="0"/>
              </a:spcBef>
            </a:pPr>
            <a:r>
              <a:rPr lang="en-GB" sz="1200" dirty="0"/>
              <a:t> </a:t>
            </a:r>
            <a:r>
              <a:rPr lang="en-GB" sz="1200" dirty="0" smtClean="0"/>
              <a:t>- PCB Design </a:t>
            </a:r>
          </a:p>
          <a:p>
            <a:pPr algn="l">
              <a:spcBef>
                <a:spcPts val="0"/>
              </a:spcBef>
            </a:pPr>
            <a:r>
              <a:rPr lang="en-GB" sz="1200" dirty="0"/>
              <a:t> </a:t>
            </a:r>
            <a:r>
              <a:rPr lang="en-GB" sz="1200" dirty="0" smtClean="0"/>
              <a:t>- Mechanical CAD tools</a:t>
            </a:r>
          </a:p>
          <a:p>
            <a:pPr algn="l">
              <a:spcBef>
                <a:spcPts val="0"/>
              </a:spcBef>
            </a:pPr>
            <a:r>
              <a:rPr lang="en-GB" sz="1200" dirty="0"/>
              <a:t> </a:t>
            </a:r>
            <a:r>
              <a:rPr lang="en-GB" sz="1200" dirty="0" smtClean="0"/>
              <a:t>- CAE Software</a:t>
            </a:r>
          </a:p>
          <a:p>
            <a:pPr algn="l">
              <a:spcBef>
                <a:spcPts val="0"/>
              </a:spcBef>
            </a:pPr>
            <a:r>
              <a:rPr lang="en-GB" sz="1200" dirty="0"/>
              <a:t> </a:t>
            </a:r>
            <a:r>
              <a:rPr lang="en-GB" sz="1200" dirty="0" smtClean="0"/>
              <a:t>- Procurement Software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4975" y="4886200"/>
            <a:ext cx="1045797" cy="1045797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5813010" y="4904581"/>
            <a:ext cx="277371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GB" sz="1400" b="1" dirty="0" smtClean="0"/>
              <a:t>Technical Support </a:t>
            </a:r>
          </a:p>
          <a:p>
            <a:pPr algn="l">
              <a:spcBef>
                <a:spcPts val="0"/>
              </a:spcBef>
            </a:pPr>
            <a:r>
              <a:rPr lang="en-GB" sz="1200" dirty="0"/>
              <a:t> </a:t>
            </a:r>
            <a:r>
              <a:rPr lang="en-GB" sz="1200" dirty="0" smtClean="0"/>
              <a:t>- Support Forums</a:t>
            </a:r>
          </a:p>
          <a:p>
            <a:pPr algn="l">
              <a:spcBef>
                <a:spcPts val="0"/>
              </a:spcBef>
            </a:pPr>
            <a:r>
              <a:rPr lang="en-GB" sz="1200" dirty="0"/>
              <a:t> </a:t>
            </a:r>
            <a:r>
              <a:rPr lang="en-GB" sz="1200" dirty="0" smtClean="0"/>
              <a:t>- Community (peer) support</a:t>
            </a:r>
          </a:p>
          <a:p>
            <a:pPr algn="l">
              <a:spcBef>
                <a:spcPts val="0"/>
              </a:spcBef>
            </a:pPr>
            <a:r>
              <a:rPr lang="en-GB" sz="1200" dirty="0" smtClean="0"/>
              <a:t> - Video Tutorials</a:t>
            </a:r>
          </a:p>
          <a:p>
            <a:pPr algn="l">
              <a:spcBef>
                <a:spcPts val="0"/>
              </a:spcBef>
            </a:pPr>
            <a:r>
              <a:rPr lang="en-GB" sz="1200" dirty="0"/>
              <a:t> </a:t>
            </a:r>
            <a:r>
              <a:rPr lang="en-GB" sz="1200" dirty="0" smtClean="0"/>
              <a:t>- Technical Articles</a:t>
            </a:r>
            <a:endParaRPr lang="en-GB" sz="1200" dirty="0"/>
          </a:p>
          <a:p>
            <a:pPr algn="l">
              <a:spcBef>
                <a:spcPts val="0"/>
              </a:spcBef>
            </a:pPr>
            <a:endParaRPr lang="en-GB" sz="1200" dirty="0" smtClean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0242" y="3541322"/>
            <a:ext cx="1030530" cy="1030530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5839777" y="3625700"/>
            <a:ext cx="277371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GB" sz="1400" b="1" dirty="0" smtClean="0"/>
              <a:t>Reference</a:t>
            </a:r>
          </a:p>
          <a:p>
            <a:pPr algn="l">
              <a:spcBef>
                <a:spcPts val="0"/>
              </a:spcBef>
            </a:pPr>
            <a:r>
              <a:rPr lang="en-GB" sz="1200" dirty="0"/>
              <a:t> </a:t>
            </a:r>
            <a:r>
              <a:rPr lang="en-GB" sz="1200" dirty="0" smtClean="0"/>
              <a:t>- Technical Blogs &amp; Articles </a:t>
            </a:r>
            <a:r>
              <a:rPr lang="en-GB" sz="1200" dirty="0" err="1" smtClean="0"/>
              <a:t>inc</a:t>
            </a:r>
            <a:r>
              <a:rPr lang="en-GB" sz="1200" dirty="0" smtClean="0"/>
              <a:t> Industry experts and influencers</a:t>
            </a:r>
          </a:p>
          <a:p>
            <a:pPr algn="l">
              <a:spcBef>
                <a:spcPts val="0"/>
              </a:spcBef>
            </a:pPr>
            <a:r>
              <a:rPr lang="en-GB" sz="1200" dirty="0"/>
              <a:t> </a:t>
            </a:r>
            <a:r>
              <a:rPr lang="en-GB" sz="1200" dirty="0" smtClean="0"/>
              <a:t>- Product Reviews</a:t>
            </a:r>
          </a:p>
          <a:p>
            <a:pPr algn="l">
              <a:spcBef>
                <a:spcPts val="0"/>
              </a:spcBef>
            </a:pPr>
            <a:r>
              <a:rPr lang="en-GB" sz="1200" dirty="0"/>
              <a:t> </a:t>
            </a:r>
            <a:r>
              <a:rPr lang="en-GB" sz="1200" dirty="0" smtClean="0"/>
              <a:t>- New Products &amp; Technologies</a:t>
            </a:r>
          </a:p>
          <a:p>
            <a:pPr algn="l">
              <a:spcBef>
                <a:spcPts val="0"/>
              </a:spcBef>
            </a:pPr>
            <a:r>
              <a:rPr lang="en-GB" sz="1200" dirty="0" smtClean="0"/>
              <a:t> -  RS University Academic Content</a:t>
            </a:r>
          </a:p>
          <a:p>
            <a:pPr algn="l">
              <a:spcBef>
                <a:spcPts val="0"/>
              </a:spcBef>
            </a:pPr>
            <a:r>
              <a:rPr lang="en-GB" sz="1200" dirty="0" smtClean="0"/>
              <a:t> 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8649" y="272939"/>
            <a:ext cx="1681765" cy="4720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0147" y="1352535"/>
            <a:ext cx="3858960" cy="3155138"/>
          </a:xfrm>
          <a:prstGeom prst="rect">
            <a:avLst/>
          </a:prstGeom>
        </p:spPr>
      </p:pic>
      <p:pic>
        <p:nvPicPr>
          <p:cNvPr id="24" name="Picture 40" descr="http://data.designspark.info/uploads/avatars_new/user_198439.jpg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306" y="6222054"/>
            <a:ext cx="1854521" cy="48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29679" y="6237708"/>
            <a:ext cx="1120894" cy="37598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70084" y="6237707"/>
            <a:ext cx="1054222" cy="37598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55784" y="6236765"/>
            <a:ext cx="1030063" cy="47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615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Our Design </a:t>
            </a:r>
            <a:r>
              <a:rPr lang="en-GB" dirty="0" smtClean="0"/>
              <a:t>Software</a:t>
            </a:r>
            <a:endParaRPr lang="en-GB" dirty="0"/>
          </a:p>
        </p:txBody>
      </p:sp>
      <p:pic>
        <p:nvPicPr>
          <p:cNvPr id="4" name="Picture 4" descr="http://i1.ytimg.com/vi/GZ9K6mtnV2Q/sddefault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77723" y="1048376"/>
            <a:ext cx="3678549" cy="2019990"/>
          </a:xfrm>
          <a:prstGeom prst="rect">
            <a:avLst/>
          </a:prstGeom>
          <a:noFill/>
          <a:effectLst>
            <a:reflection blurRad="6350" stA="50000" endA="300" endPos="55000" dir="5400000" sy="-100000" algn="bl" rotWithShape="0"/>
          </a:effectLst>
          <a:scene3d>
            <a:camera prst="perspectiveContrastingRigh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8855" y="1724540"/>
            <a:ext cx="1656039" cy="555485"/>
          </a:xfrm>
          <a:prstGeom prst="rect">
            <a:avLst/>
          </a:prstGeom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064" y="1048376"/>
            <a:ext cx="1256049" cy="7311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0290" y="5012812"/>
            <a:ext cx="1584176" cy="564986"/>
          </a:xfrm>
          <a:prstGeom prst="rect">
            <a:avLst/>
          </a:prstGeom>
          <a:effectLst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5517232"/>
            <a:ext cx="730424" cy="128183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351" y="5670726"/>
            <a:ext cx="3287359" cy="9740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1650290" y="3147698"/>
            <a:ext cx="3323103" cy="9411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400" b="0" dirty="0" smtClean="0"/>
              <a:t>Free of charge 3D design software</a:t>
            </a:r>
          </a:p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400" dirty="0" smtClean="0"/>
              <a:t>Direct Modelling methodology puts 3D design into hands of non-CAD specialists</a:t>
            </a:r>
          </a:p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400" dirty="0" smtClean="0"/>
              <a:t>Integrated 3D model library</a:t>
            </a:r>
          </a:p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400" dirty="0" smtClean="0"/>
              <a:t>Perfect for Designing Enclosures!</a:t>
            </a:r>
          </a:p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400" dirty="0" smtClean="0"/>
              <a:t>BOM quote functionality</a:t>
            </a:r>
            <a:endParaRPr lang="en-GB" sz="1400" dirty="0"/>
          </a:p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400" dirty="0" smtClean="0"/>
              <a:t>160k users globally in 12 months</a:t>
            </a:r>
          </a:p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sz="1400" b="0" dirty="0" err="1" smtClean="0"/>
          </a:p>
        </p:txBody>
      </p:sp>
      <p:sp>
        <p:nvSpPr>
          <p:cNvPr id="12" name="TextBox 11"/>
          <p:cNvSpPr txBox="1"/>
          <p:nvPr/>
        </p:nvSpPr>
        <p:spPr>
          <a:xfrm>
            <a:off x="4210100" y="5419092"/>
            <a:ext cx="4933900" cy="80261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400" dirty="0"/>
              <a:t>Reference tool kit for design engineers</a:t>
            </a:r>
          </a:p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400" dirty="0"/>
              <a:t>Range of calculators, conversion tools and lookup </a:t>
            </a:r>
            <a:r>
              <a:rPr lang="en-GB" sz="1400" dirty="0" smtClean="0"/>
              <a:t>tables</a:t>
            </a:r>
          </a:p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400" dirty="0" smtClean="0"/>
              <a:t>Datasheet database (version 2)</a:t>
            </a:r>
            <a:endParaRPr lang="en-GB" sz="1400" dirty="0"/>
          </a:p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400" dirty="0"/>
              <a:t>Translated into 16 languages</a:t>
            </a:r>
          </a:p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400" dirty="0"/>
              <a:t>1.5k downloads every week</a:t>
            </a:r>
          </a:p>
          <a:p>
            <a:pPr algn="l">
              <a:spcBef>
                <a:spcPts val="0"/>
              </a:spcBef>
            </a:pPr>
            <a:endParaRPr lang="en-GB" sz="1400" b="0" dirty="0" err="1" smtClean="0"/>
          </a:p>
        </p:txBody>
      </p:sp>
      <p:pic>
        <p:nvPicPr>
          <p:cNvPr id="15" name="Picture 14" descr="screenshot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1254" y="3215669"/>
            <a:ext cx="2330204" cy="153452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Connector 16"/>
          <p:cNvCxnSpPr/>
          <p:nvPr/>
        </p:nvCxnSpPr>
        <p:spPr bwMode="auto">
          <a:xfrm>
            <a:off x="323528" y="4869160"/>
            <a:ext cx="8496944" cy="0"/>
          </a:xfrm>
          <a:prstGeom prst="line">
            <a:avLst/>
          </a:prstGeom>
          <a:solidFill>
            <a:srgbClr val="ED1C24"/>
          </a:solidFill>
          <a:ln w="9525" cap="flat" cmpd="sng" algn="ctr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>
            <a:off x="4984253" y="1124744"/>
            <a:ext cx="0" cy="3744416"/>
          </a:xfrm>
          <a:prstGeom prst="line">
            <a:avLst/>
          </a:prstGeom>
          <a:solidFill>
            <a:srgbClr val="ED1C24"/>
          </a:solidFill>
          <a:ln w="9525" cap="flat" cmpd="sng" algn="ctr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5436096" y="1724540"/>
            <a:ext cx="3703723" cy="9411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400" b="0" dirty="0" smtClean="0"/>
              <a:t>Free of charge schematic capture &amp;  PCB layout software</a:t>
            </a:r>
          </a:p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400" dirty="0" smtClean="0"/>
              <a:t>Integrated model library</a:t>
            </a:r>
          </a:p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400" dirty="0" smtClean="0"/>
              <a:t>BOM &amp; PCB Quote functionality</a:t>
            </a:r>
            <a:endParaRPr lang="en-GB" sz="1400" dirty="0"/>
          </a:p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400" dirty="0" smtClean="0"/>
              <a:t>200k users globally</a:t>
            </a:r>
          </a:p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400" b="0" dirty="0" smtClean="0"/>
              <a:t>Standard tool for &gt;120 elite Universities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8649" y="272939"/>
            <a:ext cx="1681765" cy="47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19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Supporting Tech Start-Ups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5F494-62A3-403B-93D0-5CE4B25DBE25}" type="slidenum">
              <a:rPr lang="en-GB" smtClean="0"/>
              <a:pPr/>
              <a:t>5</a:t>
            </a:fld>
            <a:endParaRPr lang="en-GB"/>
          </a:p>
        </p:txBody>
      </p:sp>
      <p:pic>
        <p:nvPicPr>
          <p:cNvPr id="6" name="Picture 4" descr="ConnectTVT 500p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286" y="741927"/>
            <a:ext cx="3291254" cy="1059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https://scontent.xx.fbcdn.net/hphotos-xfp1/v/t1.0-9/11008790_1631537813749402_2227237184564694631_n.jpg?oh=7ea84613c9f1656e6fa91af03847534f&amp;oe=55E483E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653" y="1780557"/>
            <a:ext cx="2807681" cy="21057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Picture 7" descr="Embedded image permalin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516" y="1772283"/>
            <a:ext cx="2908593" cy="21814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9801" y="6200775"/>
            <a:ext cx="931826" cy="5647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7914" y="5673806"/>
            <a:ext cx="707918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b="1" dirty="0" smtClean="0"/>
              <a:t>RS Components/</a:t>
            </a:r>
            <a:r>
              <a:rPr lang="en-GB" sz="1600" b="1" dirty="0" err="1" smtClean="0"/>
              <a:t>DesignSpark</a:t>
            </a:r>
            <a:r>
              <a:rPr lang="en-GB" sz="1600" b="1" dirty="0" smtClean="0"/>
              <a:t> have donated £5000 worth of Equipment</a:t>
            </a:r>
          </a:p>
          <a:p>
            <a:pPr algn="ctr"/>
            <a:r>
              <a:rPr lang="en-GB" sz="1600" b="1" dirty="0"/>
              <a:t>t</a:t>
            </a:r>
            <a:r>
              <a:rPr lang="en-GB" sz="1600" b="1" dirty="0" smtClean="0"/>
              <a:t>o help support Tech </a:t>
            </a:r>
            <a:r>
              <a:rPr lang="en-GB" sz="1600" b="1" dirty="0" smtClean="0"/>
              <a:t>Start</a:t>
            </a:r>
            <a:r>
              <a:rPr lang="en-GB" b="1" dirty="0" smtClean="0"/>
              <a:t>-Ups in the Thames Valley</a:t>
            </a:r>
            <a:endParaRPr lang="en-GB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8649" y="272939"/>
            <a:ext cx="1681765" cy="4720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872" y="3644149"/>
            <a:ext cx="2869267" cy="19128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87391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" descr="tit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245" y="1009113"/>
            <a:ext cx="3539057" cy="1758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595" y="2932083"/>
            <a:ext cx="3539057" cy="17206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Supporting Good Causes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5F494-62A3-403B-93D0-5CE4B25DBE25}" type="slidenum">
              <a:rPr lang="en-GB" smtClean="0"/>
              <a:pPr/>
              <a:t>6</a:t>
            </a:fld>
            <a:endParaRPr lang="en-GB"/>
          </a:p>
        </p:txBody>
      </p:sp>
      <p:pic>
        <p:nvPicPr>
          <p:cNvPr id="6" name="Picture 5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70934" y="1794672"/>
            <a:ext cx="977756" cy="412333"/>
          </a:xfrm>
          <a:prstGeom prst="rect">
            <a:avLst/>
          </a:prstGeom>
        </p:spPr>
      </p:pic>
      <p:pic>
        <p:nvPicPr>
          <p:cNvPr id="11" name="Picture 2" descr="C:\Users\E0402154\Desktop\techmums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258" y="3981885"/>
            <a:ext cx="593581" cy="622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rs-online.com/designspark/assets/ds-assets/uploads/images/54981c8961f0475aa31153c60ab56371homepage_post_event_banner.jpg">
            <a:hlinkClick r:id="rId4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025" y="2238773"/>
            <a:ext cx="1181405" cy="468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s://restartproject.files.wordpress.com/2012/08/cropped-restart_wordpress_header_plain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936423" y="5493294"/>
            <a:ext cx="1653169" cy="322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iso-techonline.com/assets/imgs/ugo-vallauri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066" y="4859559"/>
            <a:ext cx="2252192" cy="1589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s://restartproject.files.wordpress.com/2012/08/cropped-restart_wordpress_header_plain1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13915" y="5460468"/>
            <a:ext cx="1667364" cy="325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4320746" y="2926904"/>
            <a:ext cx="472439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b="1" dirty="0" smtClean="0">
                <a:solidFill>
                  <a:srgbClr val="FF0000"/>
                </a:solidFill>
              </a:rPr>
              <a:t>Hands on Workshops </a:t>
            </a:r>
            <a:r>
              <a:rPr lang="en-GB" sz="1200" b="1" dirty="0" smtClean="0"/>
              <a:t>– Raspberry Pi’s + Code + Circuits</a:t>
            </a:r>
            <a:endParaRPr lang="en-GB" sz="1200" b="1" dirty="0"/>
          </a:p>
        </p:txBody>
      </p:sp>
      <p:pic>
        <p:nvPicPr>
          <p:cNvPr id="1034" name="Picture 10" descr="title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763" y="1476857"/>
            <a:ext cx="1753523" cy="949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58506" y="1411521"/>
            <a:ext cx="1510969" cy="982446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565386" y="2434620"/>
            <a:ext cx="3999471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50" b="1" dirty="0" smtClean="0"/>
              <a:t>Off-the-Grid Lighting Solution (LED Moser Light Evolution)</a:t>
            </a:r>
            <a:endParaRPr lang="en-GB" sz="1050" b="1" dirty="0"/>
          </a:p>
        </p:txBody>
      </p:sp>
      <p:sp>
        <p:nvSpPr>
          <p:cNvPr id="24" name="Rectangle 23"/>
          <p:cNvSpPr/>
          <p:nvPr/>
        </p:nvSpPr>
        <p:spPr>
          <a:xfrm>
            <a:off x="4419601" y="966847"/>
            <a:ext cx="47243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b="1" dirty="0" smtClean="0">
                <a:solidFill>
                  <a:srgbClr val="FF0000"/>
                </a:solidFill>
              </a:rPr>
              <a:t>Hackathon</a:t>
            </a:r>
            <a:r>
              <a:rPr lang="en-GB" sz="1200" dirty="0" smtClean="0"/>
              <a:t> -  Brief  to create a </a:t>
            </a:r>
            <a:r>
              <a:rPr lang="en-GB" sz="1200" dirty="0"/>
              <a:t>domestic electricity generator which is affordable and easy-to-produce in the 3rd world</a:t>
            </a:r>
            <a:endParaRPr lang="en-GB" sz="1200" dirty="0"/>
          </a:p>
        </p:txBody>
      </p:sp>
      <p:pic>
        <p:nvPicPr>
          <p:cNvPr id="1036" name="Picture 12" descr="https://savvytechmums.files.wordpress.com/2014/08/chyna-ahmina-techmums.jpe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1" y="3297681"/>
            <a:ext cx="1657864" cy="1243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6163968" y="3454280"/>
            <a:ext cx="270201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 smtClean="0">
                <a:solidFill>
                  <a:srgbClr val="101010"/>
                </a:solidFill>
              </a:rPr>
              <a:t>Helping </a:t>
            </a:r>
            <a:r>
              <a:rPr lang="en-GB" sz="1200" dirty="0">
                <a:solidFill>
                  <a:srgbClr val="101010"/>
                </a:solidFill>
              </a:rPr>
              <a:t>the mums get hands on with technology, building their confidence and showing them what great opportunities are out there in the digital world</a:t>
            </a:r>
            <a:endParaRPr lang="en-GB" sz="1200" dirty="0"/>
          </a:p>
        </p:txBody>
      </p:sp>
      <p:sp>
        <p:nvSpPr>
          <p:cNvPr id="22" name="TextBox 21"/>
          <p:cNvSpPr txBox="1"/>
          <p:nvPr/>
        </p:nvSpPr>
        <p:spPr>
          <a:xfrm>
            <a:off x="4303872" y="5092553"/>
            <a:ext cx="43733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Don’t through away your broken tech - Learn how to Repair it!</a:t>
            </a:r>
            <a:endParaRPr lang="en-GB" sz="1200" dirty="0"/>
          </a:p>
        </p:txBody>
      </p:sp>
      <p:pic>
        <p:nvPicPr>
          <p:cNvPr id="1038" name="Picture 14" descr="title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9011" y="5419608"/>
            <a:ext cx="3529913" cy="863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4303872" y="4767209"/>
            <a:ext cx="26361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 smtClean="0">
                <a:solidFill>
                  <a:srgbClr val="FF0000"/>
                </a:solidFill>
              </a:rPr>
              <a:t>Sponsoring Restarter Workshops</a:t>
            </a:r>
            <a:endParaRPr lang="en-GB" sz="1200" b="1" dirty="0">
              <a:solidFill>
                <a:srgbClr val="FF0000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8649" y="272939"/>
            <a:ext cx="1681765" cy="47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587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512" y="2558084"/>
            <a:ext cx="2194719" cy="12363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Fun Stuff…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48512" y="6209148"/>
            <a:ext cx="2133600" cy="365125"/>
          </a:xfrm>
        </p:spPr>
        <p:txBody>
          <a:bodyPr/>
          <a:lstStyle/>
          <a:p>
            <a:fld id="{1F05F494-62A3-403B-93D0-5CE4B25DBE25}" type="slidenum">
              <a:rPr lang="en-GB" smtClean="0"/>
              <a:pPr/>
              <a:t>7</a:t>
            </a:fld>
            <a:endParaRPr lang="en-GB"/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252" y="927761"/>
            <a:ext cx="2997597" cy="14137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C:\Users\E0402154\Desktop\rlab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664" y="1891686"/>
            <a:ext cx="792758" cy="392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4" descr="http://irvinebrown.com/images/hackspace_logo.pn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673" y="1778358"/>
            <a:ext cx="356225" cy="356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842" y="3365861"/>
            <a:ext cx="416402" cy="416402"/>
          </a:xfrm>
          <a:prstGeom prst="rect">
            <a:avLst/>
          </a:prstGeom>
        </p:spPr>
      </p:pic>
      <p:pic>
        <p:nvPicPr>
          <p:cNvPr id="19" name="superman_teaser_shor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849431" y="947946"/>
            <a:ext cx="4996483" cy="278360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8649" y="272939"/>
            <a:ext cx="1681765" cy="472016"/>
          </a:xfrm>
          <a:prstGeom prst="rect">
            <a:avLst/>
          </a:prstGeom>
        </p:spPr>
      </p:pic>
      <p:pic>
        <p:nvPicPr>
          <p:cNvPr id="2050" name="Picture 2" descr="title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09" y="3934546"/>
            <a:ext cx="4072509" cy="27389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63941" y="4507949"/>
            <a:ext cx="2361513" cy="17711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87969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7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506" y="1291521"/>
            <a:ext cx="6695696" cy="18792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It’s easy to join our community!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5F494-62A3-403B-93D0-5CE4B25DBE25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5259198" y="2832226"/>
            <a:ext cx="24020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i="1" dirty="0" smtClean="0"/>
              <a:t>www.designspark.com</a:t>
            </a:r>
            <a:endParaRPr lang="en-GB" sz="1600" b="1" i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506" y="3355197"/>
            <a:ext cx="3337692" cy="18461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0784" y="3355197"/>
            <a:ext cx="3260418" cy="18461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8649" y="272939"/>
            <a:ext cx="1681765" cy="47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96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S MAIN THEME">
  <a:themeElements>
    <a:clrScheme name="RS Components">
      <a:dk1>
        <a:sysClr val="windowText" lastClr="000000"/>
      </a:dk1>
      <a:lt1>
        <a:sysClr val="window" lastClr="FFFFFF"/>
      </a:lt1>
      <a:dk2>
        <a:srgbClr val="D52B1E"/>
      </a:dk2>
      <a:lt2>
        <a:srgbClr val="EEECE1"/>
      </a:lt2>
      <a:accent1>
        <a:srgbClr val="F0AB00"/>
      </a:accent1>
      <a:accent2>
        <a:srgbClr val="007D57"/>
      </a:accent2>
      <a:accent3>
        <a:srgbClr val="0046AD"/>
      </a:accent3>
      <a:accent4>
        <a:srgbClr val="D52B1E"/>
      </a:accent4>
      <a:accent5>
        <a:srgbClr val="F0AB00"/>
      </a:accent5>
      <a:accent6>
        <a:srgbClr val="007D57"/>
      </a:accent6>
      <a:hlink>
        <a:srgbClr val="0046AD"/>
      </a:hlink>
      <a:folHlink>
        <a:srgbClr val="0046A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OUP INTERNAL PPT Template OCT 2014 - Desktop.pptx" id="{8D7D8603-CD2D-461F-A62E-7FA5EE850448}" vid="{13D79E4E-4131-4E9E-B909-9ACD85F6549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GROUP INTERNAL PPT Template OCT 2014 - Desktop</Template>
  <TotalTime>569</TotalTime>
  <Words>397</Words>
  <Application>Microsoft Office PowerPoint</Application>
  <PresentationFormat>On-screen Show (4:3)</PresentationFormat>
  <Paragraphs>92</Paragraphs>
  <Slides>8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Arial Black</vt:lpstr>
      <vt:lpstr>Calibri</vt:lpstr>
      <vt:lpstr>RS MAIN THEME</vt:lpstr>
      <vt:lpstr>PowerPoint Presentation</vt:lpstr>
      <vt:lpstr>Supporting the Modern Engineer…</vt:lpstr>
      <vt:lpstr>Our Engineering Community</vt:lpstr>
      <vt:lpstr>Our Design Software</vt:lpstr>
      <vt:lpstr>Supporting Tech Start-Ups</vt:lpstr>
      <vt:lpstr>Supporting Good Causes</vt:lpstr>
      <vt:lpstr>Fun Stuff…</vt:lpstr>
      <vt:lpstr>It’s easy to join our community! </vt:lpstr>
    </vt:vector>
  </TitlesOfParts>
  <Company>Electrocomponents PLC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Wood, Pete</dc:creator>
  <cp:lastModifiedBy>Wood, Pete</cp:lastModifiedBy>
  <cp:revision>70</cp:revision>
  <cp:lastPrinted>2015-04-22T17:03:09Z</cp:lastPrinted>
  <dcterms:created xsi:type="dcterms:W3CDTF">2015-04-22T13:44:18Z</dcterms:created>
  <dcterms:modified xsi:type="dcterms:W3CDTF">2015-05-11T12:56:14Z</dcterms:modified>
</cp:coreProperties>
</file>