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B3E2-0C0C-4695-BC47-E6E76EC2D522}" type="datetimeFigureOut">
              <a:rPr lang="en-AU" smtClean="0"/>
              <a:t>18.07.2012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C4DA-833C-4651-B629-678CB08E70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18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5B3E2-0C0C-4695-BC47-E6E76EC2D522}" type="datetimeFigureOut">
              <a:rPr lang="en-AU" smtClean="0"/>
              <a:t>18.07.2012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1C4DA-833C-4651-B629-678CB08E70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357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9000"/>
              </a:lnSpc>
            </a:pPr>
            <a:r>
              <a:rPr lang="en-AU" sz="7000" cap="none" smtClean="0">
                <a:latin typeface="Berlin Sans FB" pitchFamily="34" charset="0"/>
              </a:rPr>
              <a:t>The law of</a:t>
            </a:r>
            <a:r>
              <a:rPr lang="en-AU" sz="5400" cap="none" smtClean="0">
                <a:solidFill>
                  <a:srgbClr val="F8BE00"/>
                </a:solidFill>
                <a:latin typeface="Berlin Sans FB" pitchFamily="34" charset="0"/>
              </a:rPr>
              <a:t/>
            </a:r>
            <a:br>
              <a:rPr lang="en-AU" sz="5400" cap="none" smtClean="0">
                <a:solidFill>
                  <a:srgbClr val="F8BE00"/>
                </a:solidFill>
                <a:latin typeface="Berlin Sans FB" pitchFamily="34" charset="0"/>
              </a:rPr>
            </a:br>
            <a:r>
              <a:rPr lang="en-AU" sz="9800" cap="none" smtClean="0">
                <a:solidFill>
                  <a:srgbClr val="F8BE00"/>
                </a:solidFill>
                <a:latin typeface="Berlin Sans FB" pitchFamily="34" charset="0"/>
              </a:rPr>
              <a:t>website</a:t>
            </a:r>
            <a:r>
              <a:rPr lang="en-AU" sz="8800" cap="none" smtClean="0">
                <a:solidFill>
                  <a:srgbClr val="F8BE00"/>
                </a:solidFill>
                <a:latin typeface="Berlin Sans FB" pitchFamily="34" charset="0"/>
              </a:rPr>
              <a:t> blocking</a:t>
            </a:r>
            <a:endParaRPr lang="en-AU" sz="9600" cap="none" dirty="0">
              <a:solidFill>
                <a:srgbClr val="F8BE00"/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0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3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9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9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4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2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3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6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cap="none" smtClean="0">
                <a:solidFill>
                  <a:srgbClr val="F8BE00"/>
                </a:solidFill>
                <a:latin typeface="Berlin Sans FB" pitchFamily="34" charset="0"/>
              </a:rPr>
              <a:t>Problems: notices</a:t>
            </a:r>
            <a:endParaRPr lang="en-AU" sz="4000" cap="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65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7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1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7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7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3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9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18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21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cap="none" smtClean="0">
                <a:solidFill>
                  <a:srgbClr val="F8BE00"/>
                </a:solidFill>
                <a:latin typeface="Berlin Sans FB" pitchFamily="34" charset="0"/>
              </a:rPr>
              <a:t>Problems: gatekeepers</a:t>
            </a:r>
            <a:endParaRPr lang="en-AU" sz="4000" cap="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99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83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18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cap="none" smtClean="0">
                <a:solidFill>
                  <a:srgbClr val="F8BE00"/>
                </a:solidFill>
                <a:latin typeface="Berlin Sans FB" pitchFamily="34" charset="0"/>
              </a:rPr>
              <a:t>Problems: end-users</a:t>
            </a:r>
            <a:endParaRPr lang="en-AU" sz="4000" cap="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99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7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49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11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54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cap="none" smtClean="0">
                <a:solidFill>
                  <a:srgbClr val="F8BE00"/>
                </a:solidFill>
                <a:latin typeface="Berlin Sans FB" pitchFamily="34" charset="0"/>
              </a:rPr>
              <a:t>Types of blocking</a:t>
            </a:r>
            <a:endParaRPr lang="en-AU" sz="3600" cap="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25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5400" b="0" cap="none" smtClean="0">
                <a:solidFill>
                  <a:srgbClr val="92D050"/>
                </a:solidFill>
                <a:effectLst/>
              </a:rPr>
              <a:t>circumvention</a:t>
            </a:r>
            <a:endParaRPr lang="en-AU" sz="5400" b="0" cap="none" dirty="0">
              <a:solidFill>
                <a:srgbClr val="92D050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98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05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30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5400" b="0" cap="none" smtClean="0">
                <a:solidFill>
                  <a:srgbClr val="92D050"/>
                </a:solidFill>
              </a:rPr>
              <a:t>section 97A</a:t>
            </a:r>
            <a:endParaRPr lang="en-AU" sz="5400" b="0" cap="none" dirty="0">
              <a:solidFill>
                <a:srgbClr val="92D050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84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2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800" b="0" cap="none" smtClean="0">
                <a:solidFill>
                  <a:srgbClr val="33CCFF"/>
                </a:solidFill>
              </a:rPr>
              <a:t>actual knowledge =</a:t>
            </a:r>
            <a:endParaRPr lang="en-AU" sz="4800" b="0" cap="none" dirty="0">
              <a:solidFill>
                <a:srgbClr val="33CCFF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44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800" b="0" cap="none" smtClean="0">
                <a:solidFill>
                  <a:srgbClr val="FFFF00"/>
                </a:solidFill>
              </a:rPr>
              <a:t>‘sufficiently detailed notice + a reasonable opportunity to investigate’</a:t>
            </a:r>
            <a:endParaRPr lang="en-AU" sz="4800" b="0" cap="none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3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6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3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i="1" cap="none" smtClean="0">
                <a:solidFill>
                  <a:srgbClr val="F8BE00"/>
                </a:solidFill>
                <a:latin typeface="Berlin Sans FB" pitchFamily="34" charset="0"/>
              </a:rPr>
              <a:t>Newzbin2</a:t>
            </a:r>
            <a:endParaRPr lang="en-AU" sz="3600" i="1" cap="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32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37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5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0" cap="none" smtClean="0">
                <a:solidFill>
                  <a:srgbClr val="F8BE00"/>
                </a:solidFill>
                <a:latin typeface="Berlin Sans FB" pitchFamily="34" charset="0"/>
              </a:rPr>
              <a:t>Statutory limitations?</a:t>
            </a:r>
            <a:endParaRPr lang="en-AU" sz="4000" b="0" cap="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4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5400" b="0" cap="none" smtClean="0">
                <a:solidFill>
                  <a:srgbClr val="FFC000"/>
                </a:solidFill>
              </a:rPr>
              <a:t>4 key limits derived from </a:t>
            </a:r>
            <a:r>
              <a:rPr lang="en-AU" sz="5400" b="0" cap="none" smtClean="0">
                <a:solidFill>
                  <a:srgbClr val="00B0F0"/>
                </a:solidFill>
              </a:rPr>
              <a:t>EU </a:t>
            </a:r>
            <a:r>
              <a:rPr lang="en-AU" sz="5400" b="0" cap="none" smtClean="0">
                <a:solidFill>
                  <a:srgbClr val="FFC000"/>
                </a:solidFill>
              </a:rPr>
              <a:t>+ </a:t>
            </a:r>
            <a:r>
              <a:rPr lang="en-AU" sz="5400" b="0" cap="none" smtClean="0">
                <a:solidFill>
                  <a:schemeClr val="accent1"/>
                </a:solidFill>
              </a:rPr>
              <a:t>human rights </a:t>
            </a:r>
            <a:r>
              <a:rPr lang="en-AU" sz="5400" b="0" cap="none" smtClean="0">
                <a:solidFill>
                  <a:srgbClr val="FFC000"/>
                </a:solidFill>
              </a:rPr>
              <a:t>law</a:t>
            </a:r>
            <a:endParaRPr lang="en-AU" sz="5400" b="0" cap="none" dirty="0">
              <a:solidFill>
                <a:srgbClr val="FFC000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9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0" cap="none" smtClean="0">
                <a:solidFill>
                  <a:schemeClr val="tx1"/>
                </a:solidFill>
                <a:effectLst/>
                <a:latin typeface="Rockwell" pitchFamily="18" charset="0"/>
              </a:rPr>
              <a:t>(i) no </a:t>
            </a:r>
            <a:r>
              <a:rPr lang="en-AU" sz="5400" b="0" cap="none" smtClean="0">
                <a:solidFill>
                  <a:schemeClr val="tx1"/>
                </a:solidFill>
                <a:latin typeface="Rockwell" pitchFamily="18" charset="0"/>
              </a:rPr>
              <a:t>general </a:t>
            </a:r>
            <a:r>
              <a:rPr lang="en-AU" sz="5400" b="0" cap="none" smtClean="0">
                <a:solidFill>
                  <a:schemeClr val="tx1"/>
                </a:solidFill>
                <a:effectLst/>
                <a:latin typeface="Rockwell" pitchFamily="18" charset="0"/>
              </a:rPr>
              <a:t>monitoring</a:t>
            </a:r>
            <a:endParaRPr lang="en-AU" sz="5400" b="0" cap="none" dirty="0">
              <a:solidFill>
                <a:schemeClr val="tx1"/>
              </a:solidFill>
              <a:effectLst/>
              <a:latin typeface="Rockwell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659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b="0" cap="none" smtClean="0">
                <a:solidFill>
                  <a:schemeClr val="tx1"/>
                </a:solidFill>
                <a:effectLst/>
                <a:latin typeface="Rockwell" pitchFamily="18" charset="0"/>
              </a:rPr>
              <a:t>(ii) freedom of commerce</a:t>
            </a:r>
            <a:endParaRPr lang="en-AU" b="0" cap="none" dirty="0">
              <a:solidFill>
                <a:schemeClr val="tx1"/>
              </a:solidFill>
              <a:effectLst/>
              <a:latin typeface="Rockwell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878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0" cap="none" smtClean="0">
                <a:solidFill>
                  <a:schemeClr val="bg1"/>
                </a:solidFill>
                <a:effectLst/>
                <a:latin typeface="Rockwell" pitchFamily="18" charset="0"/>
              </a:rPr>
              <a:t>(iii) cost                 </a:t>
            </a:r>
            <a:r>
              <a:rPr lang="en-AU" sz="4400" b="0" cap="none" smtClean="0">
                <a:solidFill>
                  <a:schemeClr val="bg1"/>
                </a:solidFill>
                <a:effectLst/>
                <a:latin typeface="Rockwell" pitchFamily="18" charset="0"/>
              </a:rPr>
              <a:t>&amp; complexity</a:t>
            </a:r>
            <a:endParaRPr lang="en-AU" sz="5400" b="0" cap="none" dirty="0"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08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sz="5400" b="0" cap="none" smtClean="0">
                <a:solidFill>
                  <a:schemeClr val="tx1"/>
                </a:solidFill>
                <a:effectLst/>
                <a:latin typeface="Rockwell" pitchFamily="18" charset="0"/>
              </a:rPr>
              <a:t>(iv) users’ rights</a:t>
            </a:r>
            <a:endParaRPr lang="en-AU" sz="5400" b="0" cap="none" dirty="0">
              <a:solidFill>
                <a:schemeClr val="tx1"/>
              </a:solidFill>
              <a:effectLst/>
              <a:latin typeface="Rockwell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23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5400" b="0" cap="none" smtClean="0">
                <a:solidFill>
                  <a:srgbClr val="92D050"/>
                </a:solidFill>
              </a:rPr>
              <a:t>is blocking effective?</a:t>
            </a:r>
            <a:endParaRPr lang="en-AU" sz="5400" b="0" cap="none" dirty="0">
              <a:solidFill>
                <a:srgbClr val="92D050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1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57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60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5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873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581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80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914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45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28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93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407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569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0" cap="none" smtClean="0">
                <a:solidFill>
                  <a:srgbClr val="F8BE00"/>
                </a:solidFill>
                <a:latin typeface="Berlin Sans FB" pitchFamily="34" charset="0"/>
              </a:rPr>
              <a:t>Solutions</a:t>
            </a:r>
            <a:endParaRPr lang="en-AU" sz="4000" b="0" cap="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59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254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753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0" cap="none" smtClean="0">
                <a:solidFill>
                  <a:srgbClr val="F8BE00"/>
                </a:solidFill>
                <a:latin typeface="Berlin Sans FB" pitchFamily="34" charset="0"/>
              </a:rPr>
              <a:t>Solutions</a:t>
            </a:r>
            <a:endParaRPr lang="en-AU" sz="4000" b="0" cap="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586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9000"/>
              </a:lnSpc>
            </a:pPr>
            <a:r>
              <a:rPr lang="en-AU" sz="7000" cap="none" smtClean="0">
                <a:latin typeface="Berlin Sans FB" pitchFamily="34" charset="0"/>
              </a:rPr>
              <a:t>The law of</a:t>
            </a:r>
            <a:r>
              <a:rPr lang="en-AU" sz="5400" cap="none" smtClean="0">
                <a:solidFill>
                  <a:srgbClr val="F8BE00"/>
                </a:solidFill>
                <a:latin typeface="Berlin Sans FB" pitchFamily="34" charset="0"/>
              </a:rPr>
              <a:t/>
            </a:r>
            <a:br>
              <a:rPr lang="en-AU" sz="5400" cap="none" smtClean="0">
                <a:solidFill>
                  <a:srgbClr val="F8BE00"/>
                </a:solidFill>
                <a:latin typeface="Berlin Sans FB" pitchFamily="34" charset="0"/>
              </a:rPr>
            </a:br>
            <a:r>
              <a:rPr lang="en-AU" sz="9800" cap="none" smtClean="0">
                <a:solidFill>
                  <a:srgbClr val="F8BE00"/>
                </a:solidFill>
                <a:latin typeface="Berlin Sans FB" pitchFamily="34" charset="0"/>
              </a:rPr>
              <a:t>website</a:t>
            </a:r>
            <a:r>
              <a:rPr lang="en-AU" sz="8800" cap="none" smtClean="0">
                <a:solidFill>
                  <a:srgbClr val="F8BE00"/>
                </a:solidFill>
                <a:latin typeface="Berlin Sans FB" pitchFamily="34" charset="0"/>
              </a:rPr>
              <a:t> blocking</a:t>
            </a:r>
            <a:endParaRPr lang="en-AU" sz="9600" cap="none" dirty="0">
              <a:solidFill>
                <a:srgbClr val="F8BE00"/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7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cap="none" smtClean="0">
                <a:solidFill>
                  <a:srgbClr val="F8BE00"/>
                </a:solidFill>
                <a:latin typeface="Berlin Sans FB" pitchFamily="34" charset="0"/>
              </a:rPr>
              <a:t>Overview</a:t>
            </a:r>
            <a:endParaRPr lang="en-AU" sz="4000" cap="non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9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(4:3)</PresentationFormat>
  <Paragraphs>21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The law of website blocking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Problems: notices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Problems: gatekeepers</vt:lpstr>
      <vt:lpstr>PowerPoint Presentation</vt:lpstr>
      <vt:lpstr>PowerPoint Presentation</vt:lpstr>
      <vt:lpstr>Problems: end-users</vt:lpstr>
      <vt:lpstr>PowerPoint Presentation</vt:lpstr>
      <vt:lpstr>PowerPoint Presentation</vt:lpstr>
      <vt:lpstr>PowerPoint Presentation</vt:lpstr>
      <vt:lpstr>PowerPoint Presentation</vt:lpstr>
      <vt:lpstr>Types of blocking</vt:lpstr>
      <vt:lpstr>circumvention</vt:lpstr>
      <vt:lpstr>PowerPoint Presentation</vt:lpstr>
      <vt:lpstr>PowerPoint Presentation</vt:lpstr>
      <vt:lpstr>section 97A</vt:lpstr>
      <vt:lpstr>PowerPoint Presentation</vt:lpstr>
      <vt:lpstr>actual knowledge =</vt:lpstr>
      <vt:lpstr>‘sufficiently detailed notice + a reasonable opportunity to investigate’</vt:lpstr>
      <vt:lpstr>PowerPoint Presentation</vt:lpstr>
      <vt:lpstr>PowerPoint Presentation</vt:lpstr>
      <vt:lpstr>Newzbin2</vt:lpstr>
      <vt:lpstr>PowerPoint Presentation</vt:lpstr>
      <vt:lpstr>PowerPoint Presentation</vt:lpstr>
      <vt:lpstr>Statutory limitations?</vt:lpstr>
      <vt:lpstr>4 key limits derived from EU + human rights law</vt:lpstr>
      <vt:lpstr>(i) no general monitoring</vt:lpstr>
      <vt:lpstr>(ii) freedom of commerce</vt:lpstr>
      <vt:lpstr>(iii) cost                 &amp; complexity</vt:lpstr>
      <vt:lpstr>(iv) users’ rights</vt:lpstr>
      <vt:lpstr>is blocking effective?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</vt:lpstr>
      <vt:lpstr>PowerPoint Presentation</vt:lpstr>
      <vt:lpstr>PowerPoint Presentation</vt:lpstr>
      <vt:lpstr>Solutions</vt:lpstr>
      <vt:lpstr>The law of website blocking</vt:lpstr>
    </vt:vector>
  </TitlesOfParts>
  <Company>Jstar Global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 of website blocking</dc:title>
  <dc:creator>Jaani Riordan</dc:creator>
  <cp:lastModifiedBy>Jaani Riordan</cp:lastModifiedBy>
  <cp:revision>1</cp:revision>
  <dcterms:created xsi:type="dcterms:W3CDTF">2012-07-18T17:54:20Z</dcterms:created>
  <dcterms:modified xsi:type="dcterms:W3CDTF">2012-07-18T17:54:21Z</dcterms:modified>
</cp:coreProperties>
</file>